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0" r:id="rId5"/>
    <p:sldId id="262" r:id="rId6"/>
    <p:sldId id="263" r:id="rId7"/>
    <p:sldId id="264" r:id="rId8"/>
    <p:sldId id="266" r:id="rId9"/>
    <p:sldId id="267" r:id="rId10"/>
    <p:sldId id="268" r:id="rId11"/>
    <p:sldId id="265" r:id="rId12"/>
    <p:sldId id="261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086" autoAdjust="0"/>
  </p:normalViewPr>
  <p:slideViewPr>
    <p:cSldViewPr>
      <p:cViewPr varScale="1">
        <p:scale>
          <a:sx n="51" d="100"/>
          <a:sy n="51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PRESENT SIMPLE TENSE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     INGENIERÍA MECÁNICA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              MA. E. GUADALUPE ISLAS LÓPEZ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                    JULIO-DICIEMBRE 2015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PRESENT SIMPLE TENSE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79512" y="1600200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s-MX" sz="2400" dirty="0"/>
              <a:t>TIME EXPRESSIONS:</a:t>
            </a:r>
          </a:p>
          <a:p>
            <a:r>
              <a:rPr lang="en-US" altLang="es-MX" sz="2400" b="1" u="sng" dirty="0"/>
              <a:t>FREQUENCY ADVERBS:</a:t>
            </a:r>
          </a:p>
          <a:p>
            <a:r>
              <a:rPr lang="en-US" altLang="es-MX" sz="2400" b="1" dirty="0"/>
              <a:t>ALWAYS, OFTEN, GENERALLY, USUALLY, NORMALLY, SOMETIMES, NEVER.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57200" y="3230082"/>
            <a:ext cx="2520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s-MX" b="1" dirty="0"/>
              <a:t>HE </a:t>
            </a:r>
            <a:r>
              <a:rPr lang="en-US" altLang="es-MX" b="1" u="sng" dirty="0"/>
              <a:t>NORMALLY </a:t>
            </a:r>
            <a:r>
              <a:rPr lang="en-US" altLang="es-MX" b="1" dirty="0"/>
              <a:t>COOKS PASTA</a:t>
            </a:r>
            <a:r>
              <a:rPr lang="ru-RU" altLang="es-MX" b="1" dirty="0"/>
              <a:t>.</a:t>
            </a:r>
            <a:endParaRPr lang="en-US" altLang="es-MX" b="1" dirty="0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457200" y="3933825"/>
            <a:ext cx="5770563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s-MX" b="1" u="sng" dirty="0"/>
              <a:t>OTHER TIME EXPRESSIONS</a:t>
            </a:r>
            <a:r>
              <a:rPr lang="en-US" altLang="es-MX" b="1" dirty="0"/>
              <a:t>: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s-MX" b="1" dirty="0"/>
              <a:t>EVERY DAY, EVERY MONTH, EVERY YEAR, ON SUNDAYS, AT THE WEEKENDS ETC.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35375" y="2708275"/>
            <a:ext cx="1439863" cy="128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9" descr="j02957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99200" y="3297238"/>
            <a:ext cx="2041525" cy="181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457200" y="5187712"/>
            <a:ext cx="616559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s-MX" b="1" dirty="0"/>
              <a:t>MUSICIANS SOMETIMES  WORK </a:t>
            </a:r>
            <a:r>
              <a:rPr lang="en-US" altLang="es-MX" b="1" u="sng" dirty="0"/>
              <a:t>ON SUNDAYS</a:t>
            </a:r>
            <a:r>
              <a:rPr lang="ru-RU" altLang="es-MX" b="1" u="sng" dirty="0"/>
              <a:t>.</a:t>
            </a:r>
            <a:endParaRPr lang="en-US" altLang="es-MX" b="1" u="sng" dirty="0"/>
          </a:p>
        </p:txBody>
      </p:sp>
    </p:spTree>
    <p:extLst>
      <p:ext uri="{BB962C8B-B14F-4D97-AF65-F5344CB8AC3E}">
        <p14:creationId xmlns:p14="http://schemas.microsoft.com/office/powerpoint/2010/main" xmlns="" val="2388812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555776" y="198884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4000" dirty="0"/>
              <a:t>Evans, V. y Dooley, J. (</a:t>
            </a:r>
            <a:r>
              <a:rPr lang="en-US" sz="4000" dirty="0" smtClean="0"/>
              <a:t>2010). </a:t>
            </a:r>
            <a:r>
              <a:rPr lang="en-US" sz="4000" dirty="0"/>
              <a:t>Upstream. Beginner. Express Publishing.</a:t>
            </a:r>
          </a:p>
        </p:txBody>
      </p:sp>
    </p:spTree>
    <p:extLst>
      <p:ext uri="{BB962C8B-B14F-4D97-AF65-F5344CB8AC3E}">
        <p14:creationId xmlns:p14="http://schemas.microsoft.com/office/powerpoint/2010/main" xmlns="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PRESENT SIMPLE TENSE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s-MX" b="1" dirty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El presente simple lo usaremos para rutinas diarias,  los hábitos y los estados permanentes.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Abstract</a:t>
            </a:r>
          </a:p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We are going to use Present simple tense for: Daily Routines, habits and permanent states.</a:t>
            </a:r>
          </a:p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Keywords: Routines, habits, states.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PRESENT SIMPLE TENSE</a:t>
            </a:r>
            <a:br>
              <a:rPr lang="es-MX" b="1" dirty="0" smtClean="0">
                <a:latin typeface="Arial" pitchFamily="34" charset="0"/>
                <a:cs typeface="Arial" pitchFamily="34" charset="0"/>
              </a:rPr>
            </a:br>
            <a:r>
              <a:rPr lang="es-MX" b="1" dirty="0" smtClean="0">
                <a:latin typeface="Arial" pitchFamily="34" charset="0"/>
                <a:cs typeface="Arial" pitchFamily="34" charset="0"/>
              </a:rPr>
              <a:t>AFFIRMATIVE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Group 19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902385382"/>
              </p:ext>
            </p:extLst>
          </p:nvPr>
        </p:nvGraphicFramePr>
        <p:xfrm>
          <a:off x="1619250" y="1822450"/>
          <a:ext cx="5586413" cy="3749676"/>
        </p:xfrm>
        <a:graphic>
          <a:graphicData uri="http://schemas.openxmlformats.org/drawingml/2006/table">
            <a:tbl>
              <a:tblPr/>
              <a:tblGrid>
                <a:gridCol w="2690573"/>
                <a:gridCol w="2895840"/>
              </a:tblGrid>
              <a:tr h="11279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YOU</a:t>
                      </a:r>
                    </a:p>
                  </a:txBody>
                  <a:tcPr marL="91447" marR="91447"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WORK</a:t>
                      </a:r>
                    </a:p>
                  </a:txBody>
                  <a:tcPr marL="91447" marR="91447"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937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SHE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IT</a:t>
                      </a:r>
                    </a:p>
                  </a:txBody>
                  <a:tcPr marL="91447" marR="91447"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WORK</a:t>
                      </a:r>
                      <a:r>
                        <a:rPr kumimoji="0" lang="en-US" sz="2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</a:p>
                  </a:txBody>
                  <a:tcPr marL="91447" marR="91447"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279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YOU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THEY</a:t>
                      </a:r>
                    </a:p>
                  </a:txBody>
                  <a:tcPr marL="91447" marR="91447"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WORK</a:t>
                      </a:r>
                    </a:p>
                  </a:txBody>
                  <a:tcPr marL="91447" marR="91447"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85411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PRESENT SIMPLE TENSE</a:t>
            </a:r>
            <a:br>
              <a:rPr lang="es-MX" b="1" dirty="0" smtClean="0">
                <a:latin typeface="Arial" pitchFamily="34" charset="0"/>
                <a:cs typeface="Arial" pitchFamily="34" charset="0"/>
              </a:rPr>
            </a:br>
            <a:r>
              <a:rPr lang="es-MX" b="1" dirty="0" smtClean="0">
                <a:latin typeface="Arial" pitchFamily="34" charset="0"/>
                <a:cs typeface="Arial" pitchFamily="34" charset="0"/>
              </a:rPr>
              <a:t>NEGATIVE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Group 30"/>
          <p:cNvGraphicFramePr>
            <a:graphicFrameLocks/>
          </p:cNvGraphicFramePr>
          <p:nvPr/>
        </p:nvGraphicFramePr>
        <p:xfrm>
          <a:off x="1187450" y="1898650"/>
          <a:ext cx="6203950" cy="3732212"/>
        </p:xfrm>
        <a:graphic>
          <a:graphicData uri="http://schemas.openxmlformats.org/drawingml/2006/table">
            <a:tbl>
              <a:tblPr/>
              <a:tblGrid>
                <a:gridCol w="2068512"/>
                <a:gridCol w="2070100"/>
                <a:gridCol w="2065338"/>
              </a:tblGrid>
              <a:tr h="10245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YOU</a:t>
                      </a:r>
                    </a:p>
                  </a:txBody>
                  <a:tcPr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 NOT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DON’T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WORK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538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SHE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IT</a:t>
                      </a:r>
                    </a:p>
                  </a:txBody>
                  <a:tcPr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</a:t>
                      </a:r>
                      <a:r>
                        <a:rPr kumimoji="0" lang="en-US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ES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NOT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</a:t>
                      </a:r>
                      <a:r>
                        <a:rPr kumimoji="0" lang="en-US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ES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N’T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WORK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538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YOU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THEY</a:t>
                      </a:r>
                    </a:p>
                  </a:txBody>
                  <a:tcPr marT="45736" marB="457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 NOT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DON’T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WORK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01875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PRESENT SIMPLE TENSE</a:t>
            </a:r>
            <a:br>
              <a:rPr lang="es-MX" b="1" dirty="0" smtClean="0">
                <a:latin typeface="Arial" pitchFamily="34" charset="0"/>
                <a:cs typeface="Arial" pitchFamily="34" charset="0"/>
              </a:rPr>
            </a:br>
            <a:r>
              <a:rPr lang="es-MX" b="1" dirty="0" smtClean="0">
                <a:latin typeface="Arial" pitchFamily="34" charset="0"/>
                <a:cs typeface="Arial" pitchFamily="34" charset="0"/>
              </a:rPr>
              <a:t>INTERROGATIVE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Group 55"/>
          <p:cNvGraphicFramePr>
            <a:graphicFrameLocks/>
          </p:cNvGraphicFramePr>
          <p:nvPr/>
        </p:nvGraphicFramePr>
        <p:xfrm>
          <a:off x="796925" y="2068513"/>
          <a:ext cx="6408737" cy="3589336"/>
        </p:xfrm>
        <a:graphic>
          <a:graphicData uri="http://schemas.openxmlformats.org/drawingml/2006/table">
            <a:tbl>
              <a:tblPr/>
              <a:tblGrid>
                <a:gridCol w="2136775"/>
                <a:gridCol w="2135187"/>
                <a:gridCol w="2136775"/>
              </a:tblGrid>
              <a:tr h="117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YOU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WORK?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4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</a:t>
                      </a:r>
                      <a:r>
                        <a:rPr kumimoji="0" lang="en-US" sz="2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ES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SHE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IT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WORK?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281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YOU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THEY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WORK?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84477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PRESENT SIMPLE TENSE</a:t>
            </a:r>
            <a:br>
              <a:rPr lang="es-MX" b="1" dirty="0" smtClean="0">
                <a:latin typeface="Arial" pitchFamily="34" charset="0"/>
                <a:cs typeface="Arial" pitchFamily="34" charset="0"/>
              </a:rPr>
            </a:br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person singular - spelling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265176" indent="-265176">
              <a:lnSpc>
                <a:spcPct val="80000"/>
              </a:lnSpc>
              <a:buNone/>
              <a:defRPr/>
            </a:pPr>
            <a:r>
              <a:rPr lang="en-US" sz="1800" b="1" dirty="0" smtClean="0"/>
              <a:t>1. </a:t>
            </a:r>
            <a:r>
              <a:rPr lang="en-US" sz="1800" b="1" dirty="0"/>
              <a:t>In general, the third person singular is formed by adding an </a:t>
            </a:r>
            <a:r>
              <a:rPr lang="en-US" sz="1800" b="1" u="sng" dirty="0"/>
              <a:t>s</a:t>
            </a:r>
            <a:r>
              <a:rPr lang="en-US" sz="1800" b="1" dirty="0"/>
              <a:t> to the base verb</a:t>
            </a:r>
            <a:r>
              <a:rPr lang="en-US" sz="1800" dirty="0"/>
              <a:t>.</a:t>
            </a:r>
          </a:p>
          <a:p>
            <a:pPr marL="265176" indent="-265176">
              <a:lnSpc>
                <a:spcPct val="80000"/>
              </a:lnSpc>
              <a:buNone/>
              <a:defRPr/>
            </a:pPr>
            <a:r>
              <a:rPr lang="en-US" sz="1800" dirty="0"/>
              <a:t>      </a:t>
            </a:r>
            <a:r>
              <a:rPr lang="en-US" sz="1800" b="1" dirty="0"/>
              <a:t>work                He work</a:t>
            </a:r>
            <a:r>
              <a:rPr lang="en-US" sz="1800" b="1" u="sng" dirty="0"/>
              <a:t>s</a:t>
            </a:r>
          </a:p>
          <a:p>
            <a:pPr marL="265176" indent="-265176">
              <a:lnSpc>
                <a:spcPct val="80000"/>
              </a:lnSpc>
              <a:buNone/>
              <a:defRPr/>
            </a:pPr>
            <a:endParaRPr lang="en-US" sz="1800" b="1" u="sng" dirty="0"/>
          </a:p>
          <a:p>
            <a:pPr marL="265176" indent="-265176">
              <a:lnSpc>
                <a:spcPct val="80000"/>
              </a:lnSpc>
              <a:buNone/>
              <a:defRPr/>
            </a:pPr>
            <a:r>
              <a:rPr lang="en-US" sz="1800" b="1" dirty="0"/>
              <a:t> 2. Verbs ending in </a:t>
            </a:r>
            <a:r>
              <a:rPr lang="en-US" sz="1800" b="1" dirty="0" err="1"/>
              <a:t>ss</a:t>
            </a:r>
            <a:r>
              <a:rPr lang="en-US" sz="1800" b="1" dirty="0"/>
              <a:t>,</a:t>
            </a:r>
            <a:r>
              <a:rPr lang="ru-RU" sz="1800" b="1" dirty="0"/>
              <a:t> </a:t>
            </a:r>
            <a:r>
              <a:rPr lang="en-US" sz="1800" b="1" dirty="0"/>
              <a:t>x,</a:t>
            </a:r>
            <a:r>
              <a:rPr lang="ru-RU" sz="1800" b="1" dirty="0"/>
              <a:t> </a:t>
            </a:r>
            <a:r>
              <a:rPr lang="en-US" sz="1800" b="1" dirty="0" err="1"/>
              <a:t>ch</a:t>
            </a:r>
            <a:r>
              <a:rPr lang="en-US" sz="1800" b="1" dirty="0"/>
              <a:t>,</a:t>
            </a:r>
            <a:r>
              <a:rPr lang="ru-RU" sz="1800" b="1" dirty="0"/>
              <a:t> </a:t>
            </a:r>
            <a:r>
              <a:rPr lang="en-US" sz="1800" b="1" dirty="0" err="1"/>
              <a:t>sh</a:t>
            </a:r>
            <a:r>
              <a:rPr lang="en-US" sz="1800" b="1" dirty="0"/>
              <a:t>,</a:t>
            </a:r>
            <a:r>
              <a:rPr lang="ru-RU" sz="1800" b="1" dirty="0"/>
              <a:t> </a:t>
            </a:r>
            <a:r>
              <a:rPr lang="en-US" sz="1800" b="1" dirty="0"/>
              <a:t>o add “</a:t>
            </a:r>
            <a:r>
              <a:rPr lang="en-US" sz="1800" b="1" dirty="0" err="1"/>
              <a:t>es</a:t>
            </a:r>
            <a:r>
              <a:rPr lang="en-US" sz="1800" b="1" dirty="0"/>
              <a:t>” to the third person           singular.</a:t>
            </a:r>
            <a:endParaRPr lang="en-US" sz="1800" b="1" u="sng" dirty="0"/>
          </a:p>
          <a:p>
            <a:pPr marL="265176" indent="-265176">
              <a:lnSpc>
                <a:spcPct val="80000"/>
              </a:lnSpc>
              <a:buFont typeface="Wingdings 2"/>
              <a:buChar char=""/>
              <a:defRPr/>
            </a:pPr>
            <a:endParaRPr lang="en-US" sz="1800" b="1" dirty="0"/>
          </a:p>
          <a:p>
            <a:pPr marL="265176" indent="-265176">
              <a:lnSpc>
                <a:spcPct val="80000"/>
              </a:lnSpc>
              <a:buNone/>
              <a:defRPr/>
            </a:pPr>
            <a:r>
              <a:rPr lang="en-US" sz="1800" dirty="0"/>
              <a:t>      </a:t>
            </a:r>
            <a:r>
              <a:rPr lang="en-US" sz="1800" b="1" dirty="0"/>
              <a:t>dress             She dress</a:t>
            </a:r>
            <a:r>
              <a:rPr lang="en-US" sz="1800" b="1" u="sng" dirty="0"/>
              <a:t>es</a:t>
            </a:r>
          </a:p>
          <a:p>
            <a:pPr marL="265176" indent="-265176">
              <a:lnSpc>
                <a:spcPct val="80000"/>
              </a:lnSpc>
              <a:buNone/>
              <a:defRPr/>
            </a:pPr>
            <a:r>
              <a:rPr lang="en-US" sz="1800" b="1" dirty="0"/>
              <a:t>      fix                   He fix</a:t>
            </a:r>
            <a:r>
              <a:rPr lang="en-US" sz="1800" b="1" u="sng" dirty="0"/>
              <a:t>es</a:t>
            </a:r>
          </a:p>
          <a:p>
            <a:pPr marL="265176" indent="-265176">
              <a:lnSpc>
                <a:spcPct val="80000"/>
              </a:lnSpc>
              <a:buNone/>
              <a:defRPr/>
            </a:pPr>
            <a:r>
              <a:rPr lang="en-US" sz="1800" b="1" dirty="0"/>
              <a:t>      watch             She watch</a:t>
            </a:r>
            <a:r>
              <a:rPr lang="en-US" sz="1800" b="1" u="sng" dirty="0"/>
              <a:t>es</a:t>
            </a:r>
            <a:r>
              <a:rPr lang="en-US" sz="1800" b="1" dirty="0"/>
              <a:t> T.V.</a:t>
            </a:r>
          </a:p>
          <a:p>
            <a:pPr marL="265176" indent="-265176">
              <a:lnSpc>
                <a:spcPct val="80000"/>
              </a:lnSpc>
              <a:buNone/>
              <a:defRPr/>
            </a:pPr>
            <a:r>
              <a:rPr lang="en-US" sz="1800" b="1" dirty="0"/>
              <a:t>      wash              She wash</a:t>
            </a:r>
            <a:r>
              <a:rPr lang="en-US" sz="1800" b="1" u="sng" dirty="0"/>
              <a:t>es</a:t>
            </a:r>
          </a:p>
          <a:p>
            <a:pPr marL="265176" indent="-265176">
              <a:lnSpc>
                <a:spcPct val="80000"/>
              </a:lnSpc>
              <a:buNone/>
              <a:defRPr/>
            </a:pPr>
            <a:r>
              <a:rPr lang="en-US" sz="1800" b="1" dirty="0"/>
              <a:t>      go                   It go</a:t>
            </a:r>
            <a:r>
              <a:rPr lang="en-US" sz="1800" b="1" u="sng" dirty="0"/>
              <a:t>es</a:t>
            </a:r>
            <a:r>
              <a:rPr lang="en-US" sz="1800" b="1" dirty="0"/>
              <a:t> !</a:t>
            </a:r>
          </a:p>
          <a:p>
            <a:pPr marL="265176" indent="-265176">
              <a:lnSpc>
                <a:spcPct val="80000"/>
              </a:lnSpc>
              <a:buNone/>
              <a:defRPr/>
            </a:pPr>
            <a:endParaRPr lang="en-US" sz="1800" b="1" dirty="0"/>
          </a:p>
          <a:p>
            <a:pPr marL="265176" indent="-265176">
              <a:lnSpc>
                <a:spcPct val="80000"/>
              </a:lnSpc>
              <a:buNone/>
              <a:defRPr/>
            </a:pPr>
            <a:r>
              <a:rPr lang="en-US" sz="1800" dirty="0"/>
              <a:t>  </a:t>
            </a:r>
            <a:r>
              <a:rPr lang="en-US" sz="1800" b="1" dirty="0"/>
              <a:t>3. Verbs ending in consonant + y, changes the y to </a:t>
            </a:r>
            <a:r>
              <a:rPr lang="en-US" sz="1800" b="1" dirty="0" err="1"/>
              <a:t>i</a:t>
            </a:r>
            <a:r>
              <a:rPr lang="en-US" sz="1800" b="1" dirty="0"/>
              <a:t> and add “</a:t>
            </a:r>
            <a:r>
              <a:rPr lang="en-US" sz="1800" b="1" dirty="0" err="1"/>
              <a:t>es</a:t>
            </a:r>
            <a:r>
              <a:rPr lang="en-US" sz="1800" b="1" dirty="0"/>
              <a:t>”</a:t>
            </a:r>
            <a:r>
              <a:rPr lang="ru-RU" sz="1800" b="1" dirty="0"/>
              <a:t>.</a:t>
            </a:r>
            <a:endParaRPr lang="en-US" sz="1800" b="1" dirty="0"/>
          </a:p>
          <a:p>
            <a:pPr marL="265176" indent="-265176">
              <a:lnSpc>
                <a:spcPct val="80000"/>
              </a:lnSpc>
              <a:buNone/>
              <a:defRPr/>
            </a:pPr>
            <a:r>
              <a:rPr lang="en-US" sz="1800" dirty="0"/>
              <a:t>       </a:t>
            </a:r>
            <a:r>
              <a:rPr lang="en-US" sz="1800" b="1" dirty="0"/>
              <a:t>Consonant + y </a:t>
            </a:r>
            <a:r>
              <a:rPr lang="en-US" sz="1800" b="1" dirty="0">
                <a:sym typeface="Wingdings 3" pitchFamily="18" charset="2"/>
              </a:rPr>
              <a:t> </a:t>
            </a:r>
            <a:r>
              <a:rPr lang="en-US" sz="1800" b="1" dirty="0" err="1">
                <a:sym typeface="Wingdings 3" pitchFamily="18" charset="2"/>
              </a:rPr>
              <a:t>i</a:t>
            </a:r>
            <a:r>
              <a:rPr lang="en-US" sz="1800" b="1" dirty="0">
                <a:sym typeface="Wingdings 3" pitchFamily="18" charset="2"/>
              </a:rPr>
              <a:t> + </a:t>
            </a:r>
            <a:r>
              <a:rPr lang="en-US" sz="1800" b="1" dirty="0" err="1">
                <a:sym typeface="Wingdings 3" pitchFamily="18" charset="2"/>
              </a:rPr>
              <a:t>es</a:t>
            </a:r>
            <a:r>
              <a:rPr lang="en-US" sz="1800" b="1" dirty="0">
                <a:sym typeface="Wingdings 3" pitchFamily="18" charset="2"/>
              </a:rPr>
              <a:t>: cry – cries, fly – flies, terrify - terrifies</a:t>
            </a:r>
          </a:p>
          <a:p>
            <a:pPr marL="548640" lvl="1" indent="-201168">
              <a:lnSpc>
                <a:spcPct val="80000"/>
              </a:lnSpc>
              <a:buFont typeface="Verdana"/>
              <a:buChar char="◦"/>
              <a:defRPr/>
            </a:pPr>
            <a:endParaRPr lang="en-US" sz="1600" b="1" dirty="0"/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0166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PRESENT SIMPLE TENSE</a:t>
            </a:r>
            <a:br>
              <a:rPr lang="es-MX" b="1" dirty="0" smtClean="0">
                <a:latin typeface="Arial" pitchFamily="34" charset="0"/>
                <a:cs typeface="Arial" pitchFamily="34" charset="0"/>
              </a:rPr>
            </a:br>
            <a:r>
              <a:rPr lang="en-US" dirty="0"/>
              <a:t>is used to describe: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11188" y="181292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Tx/>
              <a:buAutoNum type="arabicPeriod"/>
            </a:pPr>
            <a:r>
              <a:rPr lang="en-US" altLang="es-MX" b="1" dirty="0" smtClean="0"/>
              <a:t>Facts which are always true – general truths, e.g. facts in science and geographical descriptions.</a:t>
            </a:r>
          </a:p>
          <a:p>
            <a:pPr marL="0" indent="0">
              <a:buNone/>
            </a:pPr>
            <a:endParaRPr lang="en-US" altLang="es-MX" b="1" dirty="0" smtClean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6988" y="3881438"/>
            <a:ext cx="568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s-MX" sz="2400" b="1" dirty="0"/>
              <a:t>Water </a:t>
            </a:r>
            <a:r>
              <a:rPr lang="en-US" altLang="es-MX" sz="2400" b="1" u="sng" dirty="0"/>
              <a:t>freezes</a:t>
            </a:r>
            <a:r>
              <a:rPr lang="en-US" altLang="es-MX" sz="2400" b="1" dirty="0"/>
              <a:t> at 0 degrees.</a:t>
            </a:r>
            <a:endParaRPr lang="en-US" altLang="es-MX" sz="2400" b="1" dirty="0">
              <a:latin typeface="Times New Roman" panose="02020603050405020304" pitchFamily="18" charset="0"/>
            </a:endParaRPr>
          </a:p>
        </p:txBody>
      </p:sp>
      <p:pic>
        <p:nvPicPr>
          <p:cNvPr id="8" name="Picture 6" descr="hh00448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56225" y="3497263"/>
            <a:ext cx="460375" cy="12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074793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3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PRESENT SIMPLE TENSE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755576" y="1391171"/>
            <a:ext cx="79312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 algn="just"/>
            <a:r>
              <a:rPr lang="en-US" altLang="es-MX" b="1" dirty="0" smtClean="0"/>
              <a:t>2. </a:t>
            </a:r>
            <a:r>
              <a:rPr lang="en-US" altLang="es-MX" sz="3200" b="1" dirty="0" smtClean="0"/>
              <a:t>Actions </a:t>
            </a:r>
            <a:r>
              <a:rPr lang="en-US" altLang="es-MX" sz="3200" b="1" dirty="0"/>
              <a:t>that happen regularly (Habitual actions). A frequency adverb is often used.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187450" y="3573463"/>
            <a:ext cx="29527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s-MX" sz="2400" b="1" dirty="0">
                <a:latin typeface="Tahoma" panose="020B0604030504040204" pitchFamily="34" charset="0"/>
              </a:rPr>
              <a:t>They usually take a walk with their son</a:t>
            </a:r>
            <a:r>
              <a:rPr lang="ru-RU" altLang="es-MX" sz="2400" b="1" dirty="0">
                <a:latin typeface="Tahoma" panose="020B0604030504040204" pitchFamily="34" charset="0"/>
              </a:rPr>
              <a:t>.</a:t>
            </a:r>
            <a:r>
              <a:rPr lang="en-US" altLang="es-MX" sz="2400" b="1" dirty="0">
                <a:latin typeface="Tahoma" panose="020B0604030504040204" pitchFamily="34" charset="0"/>
              </a:rPr>
              <a:t> </a:t>
            </a:r>
            <a:endParaRPr lang="en-US" altLang="es-MX" sz="2400" b="1" dirty="0">
              <a:latin typeface="Times New Roman" panose="02020603050405020304" pitchFamily="18" charset="0"/>
            </a:endParaRPr>
          </a:p>
        </p:txBody>
      </p:sp>
      <p:pic>
        <p:nvPicPr>
          <p:cNvPr id="6" name="Picture 4" descr="j015828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456526"/>
            <a:ext cx="2363787" cy="324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020969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PRESENT SIMPLE TENSE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479922" y="1600200"/>
            <a:ext cx="59795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s-MX" sz="3600" b="1" dirty="0" smtClean="0"/>
              <a:t>3. Opinions</a:t>
            </a:r>
            <a:r>
              <a:rPr lang="en-US" altLang="es-MX" sz="3600" b="1" dirty="0"/>
              <a:t>, likes and feelings.</a:t>
            </a:r>
            <a:endParaRPr lang="es-MX" sz="3600" dirty="0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787900" y="3141663"/>
            <a:ext cx="331311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s-MX" sz="2800" b="1" dirty="0"/>
              <a:t>She likes making snowmen</a:t>
            </a:r>
            <a:r>
              <a:rPr lang="ru-RU" altLang="es-MX" sz="2800" b="1" dirty="0"/>
              <a:t>.</a:t>
            </a:r>
            <a:endParaRPr lang="en-US" altLang="es-MX" sz="2800" b="1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63713" y="2781300"/>
            <a:ext cx="2663825" cy="246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128440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388</Words>
  <Application>Microsoft Office PowerPoint</Application>
  <PresentationFormat>Presentación en pantalla (4:3)</PresentationFormat>
  <Paragraphs>112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13" baseType="lpstr">
      <vt:lpstr>Tema de Office</vt:lpstr>
      <vt:lpstr>1_Tema de Office</vt:lpstr>
      <vt:lpstr>PRESENT SIMPLE TENSE</vt:lpstr>
      <vt:lpstr>PRESENT SIMPLE TENSE</vt:lpstr>
      <vt:lpstr>PRESENT SIMPLE TENSE AFFIRMATIVE</vt:lpstr>
      <vt:lpstr>PRESENT SIMPLE TENSE NEGATIVE</vt:lpstr>
      <vt:lpstr>PRESENT SIMPLE TENSE INTERROGATIVE</vt:lpstr>
      <vt:lpstr>PRESENT SIMPLE TENSE 3rd person singular - spelling</vt:lpstr>
      <vt:lpstr>PRESENT SIMPLE TENSE is used to describe:</vt:lpstr>
      <vt:lpstr>PRESENT SIMPLE TENSE</vt:lpstr>
      <vt:lpstr>PRESENT SIMPLE TENSE</vt:lpstr>
      <vt:lpstr>PRESENT SIMPLE TENSE</vt:lpstr>
      <vt:lpstr>Referencias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www.intercambiosvirtuales.org</cp:lastModifiedBy>
  <cp:revision>25</cp:revision>
  <dcterms:created xsi:type="dcterms:W3CDTF">2012-12-04T21:22:09Z</dcterms:created>
  <dcterms:modified xsi:type="dcterms:W3CDTF">2015-10-29T23:26:28Z</dcterms:modified>
</cp:coreProperties>
</file>